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4" r:id="rId4"/>
    <p:sldId id="265" r:id="rId5"/>
    <p:sldId id="267" r:id="rId6"/>
    <p:sldId id="266" r:id="rId7"/>
    <p:sldId id="269" r:id="rId8"/>
    <p:sldId id="268" r:id="rId9"/>
    <p:sldId id="271" r:id="rId10"/>
    <p:sldId id="272" r:id="rId11"/>
    <p:sldId id="273" r:id="rId12"/>
    <p:sldId id="274" r:id="rId13"/>
    <p:sldId id="278" r:id="rId14"/>
    <p:sldId id="276" r:id="rId15"/>
    <p:sldId id="279" r:id="rId16"/>
    <p:sldId id="275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DAA8D2C-05A0-4FC0-A9CC-C1B7FF52B6F1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62CDB99-6DE5-4317-A39C-7C4BD0B2E0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ootstrap_aggregati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huangpsych@gmail.com" TargetMode="External"/><Relationship Id="rId2" Type="http://schemas.openxmlformats.org/officeDocument/2006/relationships/hyperlink" Target="mailto:amead@alanmead.or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stackoverflow.com/questions/24073030/what-are-co-occurance-matrixes-and-how-are-they-used-in-nlp" TargetMode="External"/><Relationship Id="rId13" Type="http://schemas.openxmlformats.org/officeDocument/2006/relationships/hyperlink" Target="https://en.wikipedia.org/wiki/Boosting_(machine_learning)" TargetMode="External"/><Relationship Id="rId3" Type="http://schemas.openxmlformats.org/officeDocument/2006/relationships/hyperlink" Target="https://en.wikipedia.org/wiki/Machine_learning" TargetMode="External"/><Relationship Id="rId7" Type="http://schemas.openxmlformats.org/officeDocument/2006/relationships/hyperlink" Target="https://en.wikipedia.org/wiki/Feature_(machine_learning)" TargetMode="External"/><Relationship Id="rId12" Type="http://schemas.openxmlformats.org/officeDocument/2006/relationships/hyperlink" Target="https://en.wikipedia.org/wiki/Bootstrap_aggregating" TargetMode="External"/><Relationship Id="rId2" Type="http://schemas.openxmlformats.org/officeDocument/2006/relationships/hyperlink" Target="https://en.wikipedia.org/wiki/Rosetta_Sto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ross-validation_(statistics)" TargetMode="External"/><Relationship Id="rId11" Type="http://schemas.openxmlformats.org/officeDocument/2006/relationships/hyperlink" Target="https://en.wikipedia.org/wiki/One-hot" TargetMode="External"/><Relationship Id="rId5" Type="http://schemas.openxmlformats.org/officeDocument/2006/relationships/hyperlink" Target="https://en.wikipedia.org/wiki/Supervised_learning" TargetMode="External"/><Relationship Id="rId10" Type="http://schemas.openxmlformats.org/officeDocument/2006/relationships/hyperlink" Target="https://en.wikipedia.org/wiki/Naive_Bayes_classifier" TargetMode="External"/><Relationship Id="rId4" Type="http://schemas.openxmlformats.org/officeDocument/2006/relationships/hyperlink" Target="https://en.wikipedia.org/wiki/Big_data" TargetMode="External"/><Relationship Id="rId9" Type="http://schemas.openxmlformats.org/officeDocument/2006/relationships/hyperlink" Target="https://en.wikipedia.org/wiki/Artificial_neural_networ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8077200" cy="2587752"/>
          </a:xfrm>
        </p:spPr>
        <p:txBody>
          <a:bodyPr>
            <a:normAutofit/>
          </a:bodyPr>
          <a:lstStyle/>
          <a:p>
            <a:r>
              <a:rPr lang="en-US" dirty="0"/>
              <a:t>A machine learning "Rosetta Stone" for psychologists and psychometricians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8077200" cy="1499616"/>
          </a:xfrm>
        </p:spPr>
        <p:txBody>
          <a:bodyPr/>
          <a:lstStyle/>
          <a:p>
            <a:r>
              <a:rPr lang="en-US" dirty="0" smtClean="0"/>
              <a:t>Alan D. Mead</a:t>
            </a:r>
            <a:r>
              <a:rPr lang="en-US" dirty="0"/>
              <a:t>, Talent Algorithms </a:t>
            </a:r>
            <a:r>
              <a:rPr lang="en-US" dirty="0" smtClean="0"/>
              <a:t>Inc.</a:t>
            </a:r>
          </a:p>
          <a:p>
            <a:r>
              <a:rPr lang="en-US" dirty="0" err="1" smtClean="0"/>
              <a:t>Jialin</a:t>
            </a:r>
            <a:r>
              <a:rPr lang="en-US" dirty="0" smtClean="0"/>
              <a:t> Huang</a:t>
            </a:r>
            <a:r>
              <a:rPr lang="en-US" dirty="0"/>
              <a:t>, Amazon </a:t>
            </a:r>
          </a:p>
        </p:txBody>
      </p:sp>
    </p:spTree>
    <p:extLst>
      <p:ext uri="{BB962C8B-B14F-4D97-AF65-F5344CB8AC3E}">
        <p14:creationId xmlns:p14="http://schemas.microsoft.com/office/powerpoint/2010/main" val="110181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Bayes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/>
              <a:t>Artificial intelligence (AI)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/>
              <a:t>Unsupervised learning algorithm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/>
              <a:t>Supervised learning algorithm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 fontScale="925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Only classifies (nominal DV)</a:t>
            </a:r>
          </a:p>
          <a:p>
            <a:r>
              <a:rPr lang="en-US" dirty="0" smtClean="0"/>
              <a:t>May have very large number of dichotomous IV’s</a:t>
            </a:r>
            <a:endParaRPr lang="en-US" dirty="0" smtClean="0"/>
          </a:p>
          <a:p>
            <a:r>
              <a:rPr lang="en-US" dirty="0" smtClean="0"/>
              <a:t>Simple estimation</a:t>
            </a:r>
          </a:p>
          <a:p>
            <a:r>
              <a:rPr lang="en-US" dirty="0" smtClean="0"/>
              <a:t>Naïve refers to assuming IV’s are independent; i.e., that P(IV1=1 &amp; IV2=1) = P(IV1=1) P(IV2=1</a:t>
            </a:r>
            <a:r>
              <a:rPr lang="en-US" dirty="0"/>
              <a:t>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8393" y="2549604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66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Hot Encoding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Data imputation</a:t>
            </a:r>
            <a:endParaRPr lang="en-US" dirty="0" smtClean="0"/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Dummy coding</a:t>
            </a:r>
            <a:endParaRPr lang="en-US" dirty="0" smtClean="0"/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Data cleaning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 fontScale="925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May include schemes where K values get K dummy codes (not K-1)</a:t>
            </a:r>
          </a:p>
          <a:p>
            <a:r>
              <a:rPr lang="en-US" dirty="0" smtClean="0"/>
              <a:t>Co-occurrence matrix is table of OH encodings</a:t>
            </a:r>
          </a:p>
          <a:p>
            <a:r>
              <a:rPr lang="en-US" dirty="0" smtClean="0"/>
              <a:t>Comes from digital circuits (“one hot”=“a single 1 in a group of binary values”)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8393" y="2133600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Statistical analysis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Resampling </a:t>
            </a:r>
            <a:r>
              <a:rPr lang="en-US" dirty="0" err="1" smtClean="0"/>
              <a:t>crossvalidation</a:t>
            </a:r>
            <a:endParaRPr lang="en-US" dirty="0" smtClean="0"/>
          </a:p>
          <a:p>
            <a:pPr marL="633222" indent="-514350">
              <a:buFont typeface="+mj-lt"/>
              <a:buAutoNum type="alphaLcParenR"/>
            </a:pPr>
            <a:r>
              <a:rPr lang="en-US" dirty="0"/>
              <a:t>Resampling </a:t>
            </a:r>
            <a:r>
              <a:rPr lang="en-US" dirty="0" smtClean="0"/>
              <a:t>model-fitting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Bootstrap aggregating, an </a:t>
            </a:r>
            <a:r>
              <a:rPr lang="en-US" dirty="0" smtClean="0"/>
              <a:t>“ensemble meta-algorithm” to improve stability</a:t>
            </a:r>
          </a:p>
          <a:p>
            <a:r>
              <a:rPr lang="en-US" dirty="0" smtClean="0"/>
              <a:t>Re-sample (with replacement) your N observations to create D bootstrap samples </a:t>
            </a:r>
            <a:r>
              <a:rPr lang="en-US" dirty="0"/>
              <a:t>of size N; </a:t>
            </a:r>
            <a:r>
              <a:rPr lang="en-US" dirty="0" smtClean="0"/>
              <a:t>average </a:t>
            </a:r>
            <a:r>
              <a:rPr lang="en-US" dirty="0"/>
              <a:t>the output (for regression) or </a:t>
            </a:r>
            <a:r>
              <a:rPr lang="en-US" dirty="0" smtClean="0"/>
              <a:t>vote </a:t>
            </a:r>
            <a:r>
              <a:rPr lang="en-US" dirty="0"/>
              <a:t>(for classification).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8393" y="2625804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23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Bagging example</a:t>
            </a:r>
            <a:endParaRPr lang="en-US" dirty="0"/>
          </a:p>
        </p:txBody>
      </p:sp>
      <p:pic>
        <p:nvPicPr>
          <p:cNvPr id="4" name="Picture 2" descr="Ozon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952" y="1600200"/>
            <a:ext cx="5715000" cy="481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96866" y="6324600"/>
            <a:ext cx="5963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Source: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https://en.wikipedia.org/wiki/Bootstrap_aggregating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Artificial intelligence (AI)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Statistical analysis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Text mining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Primarily means “statistics” and “statistical analysis”</a:t>
            </a:r>
          </a:p>
          <a:p>
            <a:r>
              <a:rPr lang="en-US" dirty="0" smtClean="0"/>
              <a:t>Also refers generically to AI approaches using statistical modeling</a:t>
            </a:r>
          </a:p>
          <a:p>
            <a:r>
              <a:rPr lang="en-US" dirty="0" smtClean="0"/>
              <a:t>Abbreviated ML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8393" y="2133600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657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new in data science?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Little balkanization</a:t>
            </a:r>
            <a:r>
              <a:rPr lang="en-US" dirty="0" smtClean="0"/>
              <a:t>; predicting anything from anything</a:t>
            </a:r>
          </a:p>
          <a:p>
            <a:r>
              <a:rPr lang="en-US" dirty="0" smtClean="0"/>
              <a:t>Includes methods that are supervised and </a:t>
            </a:r>
            <a:r>
              <a:rPr lang="en-US" b="1" dirty="0" smtClean="0"/>
              <a:t>unsupervised</a:t>
            </a:r>
            <a:r>
              <a:rPr lang="en-US" dirty="0" smtClean="0"/>
              <a:t> (“mining” for patterns)</a:t>
            </a:r>
          </a:p>
          <a:p>
            <a:r>
              <a:rPr lang="en-US" b="1" dirty="0" smtClean="0"/>
              <a:t>Resampling</a:t>
            </a:r>
            <a:r>
              <a:rPr lang="en-US" dirty="0" smtClean="0"/>
              <a:t> to improve efficiency and reduce instability</a:t>
            </a:r>
          </a:p>
          <a:p>
            <a:r>
              <a:rPr lang="en-US" b="1" dirty="0" smtClean="0"/>
              <a:t>New terminology</a:t>
            </a:r>
          </a:p>
          <a:p>
            <a:r>
              <a:rPr lang="en-US" b="1" dirty="0" smtClean="0"/>
              <a:t>Wider variation </a:t>
            </a:r>
            <a:r>
              <a:rPr lang="en-US" dirty="0" smtClean="0"/>
              <a:t>in problems and methodologies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 algn="ctr">
              <a:buNone/>
            </a:pPr>
            <a:endParaRPr lang="en-US" dirty="0" smtClean="0"/>
          </a:p>
          <a:p>
            <a:pPr marL="118872" indent="0" algn="ctr">
              <a:buNone/>
            </a:pPr>
            <a:endParaRPr lang="en-US" dirty="0" smtClean="0"/>
          </a:p>
          <a:p>
            <a:pPr marL="118872" indent="0" algn="ctr">
              <a:buNone/>
            </a:pPr>
            <a:r>
              <a:rPr lang="en-US" dirty="0"/>
              <a:t>Questions?</a:t>
            </a:r>
          </a:p>
          <a:p>
            <a:pPr marL="118872" indent="0" algn="ctr">
              <a:buNone/>
            </a:pPr>
            <a:endParaRPr lang="en-US" dirty="0" smtClean="0"/>
          </a:p>
          <a:p>
            <a:pPr marL="118872" indent="0" algn="ctr">
              <a:buNone/>
            </a:pPr>
            <a:r>
              <a:rPr lang="en-US" dirty="0"/>
              <a:t>Alan </a:t>
            </a:r>
            <a:r>
              <a:rPr lang="en-US" dirty="0" smtClean="0"/>
              <a:t>Mead &lt;</a:t>
            </a:r>
            <a:r>
              <a:rPr lang="en-US" dirty="0" smtClean="0">
                <a:hlinkClick r:id="rId2"/>
              </a:rPr>
              <a:t>amead@alanmead.org</a:t>
            </a:r>
            <a:r>
              <a:rPr lang="en-US" dirty="0"/>
              <a:t>&gt;</a:t>
            </a:r>
          </a:p>
          <a:p>
            <a:pPr marL="118872" indent="0" algn="ctr">
              <a:buNone/>
            </a:pPr>
            <a:r>
              <a:rPr lang="en-US" dirty="0" err="1"/>
              <a:t>Jialin</a:t>
            </a:r>
            <a:r>
              <a:rPr lang="en-US" dirty="0"/>
              <a:t> Huang </a:t>
            </a:r>
            <a:r>
              <a:rPr lang="en-US" dirty="0" smtClean="0"/>
              <a:t>&lt;</a:t>
            </a:r>
            <a:r>
              <a:rPr lang="en-US" dirty="0" smtClean="0">
                <a:hlinkClick r:id="rId3"/>
              </a:rPr>
              <a:t>huangpsych@gmail.com</a:t>
            </a:r>
            <a:r>
              <a:rPr lang="en-US" dirty="0"/>
              <a:t>&gt;</a:t>
            </a:r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21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reading… Wikipedia?!?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663209"/>
          </a:xfrm>
        </p:spPr>
        <p:txBody>
          <a:bodyPr/>
          <a:lstStyle/>
          <a:p>
            <a:r>
              <a:rPr lang="en-US" dirty="0" smtClean="0"/>
              <a:t>Yes, Wikipedia provides excellent definitions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0" y="2438400"/>
            <a:ext cx="7620000" cy="39398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000" dirty="0" smtClean="0">
                <a:hlinkClick r:id="rId2"/>
              </a:rPr>
              <a:t>Rosetta Stone</a:t>
            </a:r>
            <a:endParaRPr lang="en-US" sz="2000" dirty="0" smtClean="0"/>
          </a:p>
          <a:p>
            <a:r>
              <a:rPr lang="en-US" sz="2000" dirty="0" smtClean="0">
                <a:hlinkClick r:id="rId3"/>
              </a:rPr>
              <a:t>Machine Learning</a:t>
            </a:r>
            <a:endParaRPr lang="en-US" sz="2000" dirty="0" smtClean="0"/>
          </a:p>
          <a:p>
            <a:r>
              <a:rPr lang="en-US" sz="2000" dirty="0" smtClean="0">
                <a:hlinkClick r:id="rId4"/>
              </a:rPr>
              <a:t>Big Data</a:t>
            </a:r>
            <a:endParaRPr lang="en-US" sz="2000" dirty="0" smtClean="0"/>
          </a:p>
          <a:p>
            <a:r>
              <a:rPr lang="en-US" sz="2000" dirty="0" smtClean="0">
                <a:hlinkClick r:id="rId5"/>
              </a:rPr>
              <a:t>Supervised Learning</a:t>
            </a:r>
            <a:endParaRPr lang="en-US" sz="2000" dirty="0" smtClean="0"/>
          </a:p>
          <a:p>
            <a:r>
              <a:rPr lang="en-US" sz="2000" dirty="0" smtClean="0">
                <a:hlinkClick r:id="rId6"/>
              </a:rPr>
              <a:t>K-fold </a:t>
            </a:r>
            <a:r>
              <a:rPr lang="en-US" sz="2000" dirty="0" err="1" smtClean="0">
                <a:hlinkClick r:id="rId6"/>
              </a:rPr>
              <a:t>crossvalidation</a:t>
            </a:r>
            <a:endParaRPr lang="en-US" sz="2000" dirty="0" smtClean="0"/>
          </a:p>
          <a:p>
            <a:r>
              <a:rPr lang="en-US" sz="2000" dirty="0" smtClean="0">
                <a:hlinkClick r:id="rId7"/>
              </a:rPr>
              <a:t>Feature</a:t>
            </a:r>
            <a:endParaRPr lang="en-US" sz="2000" dirty="0" smtClean="0"/>
          </a:p>
          <a:p>
            <a:r>
              <a:rPr lang="en-US" sz="2000" dirty="0" smtClean="0">
                <a:hlinkClick r:id="rId8"/>
              </a:rPr>
              <a:t>Co-occurrence matrix</a:t>
            </a:r>
            <a:endParaRPr lang="en-US" sz="2000" dirty="0" smtClean="0"/>
          </a:p>
          <a:p>
            <a:r>
              <a:rPr lang="en-US" sz="2000" dirty="0" smtClean="0">
                <a:hlinkClick r:id="rId9"/>
              </a:rPr>
              <a:t>Artificial Neural Network</a:t>
            </a:r>
            <a:endParaRPr lang="en-US" sz="2000" dirty="0" smtClean="0"/>
          </a:p>
          <a:p>
            <a:r>
              <a:rPr lang="en-US" sz="2000" dirty="0" smtClean="0">
                <a:hlinkClick r:id="rId10"/>
              </a:rPr>
              <a:t>Naïve Bayes</a:t>
            </a:r>
            <a:endParaRPr lang="en-US" sz="2000" dirty="0" smtClean="0"/>
          </a:p>
          <a:p>
            <a:r>
              <a:rPr lang="en-US" sz="2000" dirty="0" smtClean="0">
                <a:hlinkClick r:id="rId11"/>
              </a:rPr>
              <a:t>One hot encoding</a:t>
            </a:r>
            <a:endParaRPr lang="en-US" sz="2000" dirty="0" smtClean="0"/>
          </a:p>
          <a:p>
            <a:r>
              <a:rPr lang="en-US" sz="2000" dirty="0" smtClean="0">
                <a:hlinkClick r:id="rId12"/>
              </a:rPr>
              <a:t>Bagging</a:t>
            </a:r>
            <a:endParaRPr lang="en-US" sz="2000" dirty="0" smtClean="0"/>
          </a:p>
          <a:p>
            <a:r>
              <a:rPr lang="en-US" sz="2000" dirty="0" smtClean="0">
                <a:hlinkClick r:id="rId13"/>
              </a:rPr>
              <a:t>Boosting</a:t>
            </a:r>
            <a:endParaRPr lang="en-US" sz="20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1351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“Rosette Stone”?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696" y="1927591"/>
            <a:ext cx="5404104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We’ve been doing “big data” analyses for a century</a:t>
            </a:r>
          </a:p>
          <a:p>
            <a:r>
              <a:rPr lang="en-US" dirty="0" smtClean="0"/>
              <a:t>Johnny-come-lately “data scientists” are re-inventing our vocabulary…</a:t>
            </a:r>
          </a:p>
          <a:p>
            <a:pPr lvl="1"/>
            <a:r>
              <a:rPr lang="en-US" dirty="0" smtClean="0"/>
              <a:t>… and possibly eating our lunch</a:t>
            </a:r>
          </a:p>
          <a:p>
            <a:r>
              <a:rPr lang="en-US" dirty="0" smtClean="0"/>
              <a:t>This glossary of terms is a first step towards </a:t>
            </a:r>
          </a:p>
          <a:p>
            <a:pPr lvl="1"/>
            <a:r>
              <a:rPr lang="en-US" dirty="0" smtClean="0"/>
              <a:t>understanding these guys, and</a:t>
            </a:r>
          </a:p>
          <a:p>
            <a:pPr lvl="1"/>
            <a:r>
              <a:rPr lang="en-US" dirty="0" smtClean="0"/>
              <a:t>incorporating the new aspects of data science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0864" y="1828800"/>
            <a:ext cx="2886571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30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Artificial intelligence (AI)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Statistical analysis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Text mining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Primarily means “statistics” and “statistical analysis”</a:t>
            </a:r>
          </a:p>
          <a:p>
            <a:r>
              <a:rPr lang="en-US" dirty="0" smtClean="0"/>
              <a:t>Also refers generically to AI approaches using statistical </a:t>
            </a:r>
            <a:r>
              <a:rPr lang="en-US" dirty="0" smtClean="0"/>
              <a:t>modeling (which may be  extremely varied)</a:t>
            </a:r>
            <a:endParaRPr lang="en-US" dirty="0" smtClean="0"/>
          </a:p>
          <a:p>
            <a:r>
              <a:rPr lang="en-US" dirty="0" smtClean="0"/>
              <a:t>Abbreviated ML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8393" y="2133600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65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/>
              <a:t>Nothing (a meaningless buzzword)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/>
              <a:t>Statistical analysis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/>
              <a:t>Text mining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Means different things to different people</a:t>
            </a:r>
          </a:p>
          <a:p>
            <a:pPr lvl="1"/>
            <a:r>
              <a:rPr lang="en-US" dirty="0"/>
              <a:t>Infrastructure to hold huge amounts of data</a:t>
            </a:r>
          </a:p>
          <a:p>
            <a:pPr lvl="1"/>
            <a:r>
              <a:rPr lang="en-US" dirty="0"/>
              <a:t>Analysis of truly large samples (often using simple analyses like crosstabs)</a:t>
            </a:r>
          </a:p>
          <a:p>
            <a:r>
              <a:rPr lang="en-US" dirty="0"/>
              <a:t>Refers generically to statistical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2297" y="1600200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74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Criterion-related </a:t>
            </a:r>
            <a:r>
              <a:rPr lang="en-US" dirty="0" smtClean="0"/>
              <a:t>analysis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Statistical analyses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Text </a:t>
            </a:r>
            <a:r>
              <a:rPr lang="en-US" dirty="0" smtClean="0"/>
              <a:t>mining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“Learning” means statistics/statistical analysis</a:t>
            </a:r>
          </a:p>
          <a:p>
            <a:r>
              <a:rPr lang="en-US" dirty="0" smtClean="0"/>
              <a:t>“Supervised” refers to analyses with a “Y-variable”</a:t>
            </a:r>
            <a:endParaRPr lang="en-US" dirty="0" smtClean="0"/>
          </a:p>
          <a:p>
            <a:r>
              <a:rPr lang="en-US" dirty="0" smtClean="0"/>
              <a:t>Cluster analysis is an example of </a:t>
            </a:r>
            <a:r>
              <a:rPr lang="en-US" u="sng" dirty="0" smtClean="0"/>
              <a:t>unsupervised</a:t>
            </a:r>
            <a:r>
              <a:rPr lang="en-US" dirty="0" smtClean="0"/>
              <a:t> learning; so are most “mining” analyses, which search for hidden patterns in the dataset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8393" y="1676400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82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K-fold </a:t>
            </a:r>
            <a:r>
              <a:rPr lang="en-US" dirty="0" err="1" smtClean="0"/>
              <a:t>Crossvalidation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Wherry’s correction for </a:t>
            </a:r>
            <a:r>
              <a:rPr lang="en-US" dirty="0" err="1" smtClean="0"/>
              <a:t>shinkage</a:t>
            </a:r>
            <a:endParaRPr lang="en-US" dirty="0" smtClean="0"/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Criterion-related validation</a:t>
            </a:r>
            <a:endParaRPr lang="en-US" dirty="0" smtClean="0"/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Resampling </a:t>
            </a:r>
            <a:r>
              <a:rPr lang="en-US" dirty="0" err="1" smtClean="0"/>
              <a:t>crossvalidation</a:t>
            </a: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Divide the sample randomly into K (equal) subsets</a:t>
            </a:r>
          </a:p>
          <a:p>
            <a:r>
              <a:rPr lang="en-US" dirty="0" smtClean="0"/>
              <a:t>P</a:t>
            </a:r>
            <a:r>
              <a:rPr lang="en-US" dirty="0" smtClean="0"/>
              <a:t>erform K </a:t>
            </a:r>
            <a:r>
              <a:rPr lang="en-US" dirty="0" err="1" smtClean="0"/>
              <a:t>crossvalidation</a:t>
            </a:r>
            <a:r>
              <a:rPr lang="en-US" dirty="0" smtClean="0"/>
              <a:t> analyses; i</a:t>
            </a:r>
            <a:r>
              <a:rPr lang="en-US" dirty="0" smtClean="0"/>
              <a:t>n each analysis the Kth subset is the holdout sample, the rest form the calibration sample</a:t>
            </a:r>
          </a:p>
          <a:p>
            <a:r>
              <a:rPr lang="en-US" dirty="0" smtClean="0"/>
              <a:t>Estimates variability in </a:t>
            </a:r>
            <a:r>
              <a:rPr lang="en-US" dirty="0" err="1" smtClean="0"/>
              <a:t>crossvalidation</a:t>
            </a:r>
            <a:endParaRPr lang="en-US" dirty="0" smtClean="0"/>
          </a:p>
          <a:p>
            <a:r>
              <a:rPr lang="en-US" dirty="0" smtClean="0"/>
              <a:t>Double-</a:t>
            </a:r>
            <a:r>
              <a:rPr lang="en-US" dirty="0" err="1" smtClean="0"/>
              <a:t>crossvalidation</a:t>
            </a:r>
            <a:r>
              <a:rPr lang="en-US" dirty="0" smtClean="0"/>
              <a:t> is 2-fold </a:t>
            </a:r>
            <a:r>
              <a:rPr lang="en-US" dirty="0" err="1" smtClean="0"/>
              <a:t>crossvalidation</a:t>
            </a:r>
            <a:endParaRPr lang="en-US" dirty="0" smtClean="0"/>
          </a:p>
          <a:p>
            <a:r>
              <a:rPr lang="en-US" dirty="0" smtClean="0"/>
              <a:t>If K=N =&gt; leave one out </a:t>
            </a:r>
            <a:r>
              <a:rPr lang="en-US" dirty="0" err="1" smtClean="0"/>
              <a:t>crossvalidation</a:t>
            </a:r>
            <a:r>
              <a:rPr lang="en-US" dirty="0" smtClean="0"/>
              <a:t> (LOOCV)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8393" y="2625804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541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Dependent variable(s)</a:t>
            </a:r>
            <a:endParaRPr lang="en-US" dirty="0" smtClean="0"/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Independent </a:t>
            </a:r>
            <a:r>
              <a:rPr lang="en-US" dirty="0"/>
              <a:t>variable(s)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Factors, like in factor analysis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 fontScale="925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Encompasses nominal, </a:t>
            </a:r>
            <a:r>
              <a:rPr lang="en-US" dirty="0" smtClean="0"/>
              <a:t>ordinal, interval and ratio measures</a:t>
            </a:r>
            <a:endParaRPr lang="en-US" dirty="0" smtClean="0"/>
          </a:p>
          <a:p>
            <a:r>
              <a:rPr lang="en-US" dirty="0" smtClean="0"/>
              <a:t>Often (e.g., optical character recognition), the features need to be “extracted” from the data (they are not “measured” directly and discretely)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8393" y="2133600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02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Co-occurrence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Correlation matrix for nominal features</a:t>
            </a:r>
            <a:endParaRPr lang="en-US" dirty="0" smtClean="0"/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A text mining methodology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A statistic showing similarity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Assumes features (e.g., words) in groups that are the unit of analysis (e.g., items)</a:t>
            </a:r>
          </a:p>
          <a:p>
            <a:r>
              <a:rPr lang="en-US" dirty="0" smtClean="0"/>
              <a:t>Counts the occurrence of a feature in a group</a:t>
            </a:r>
          </a:p>
          <a:p>
            <a:r>
              <a:rPr lang="en-US" dirty="0" smtClean="0"/>
              <a:t>A factor-analysis like process produces a latent </a:t>
            </a:r>
            <a:r>
              <a:rPr lang="en-US" u="sng" dirty="0" smtClean="0"/>
              <a:t>semantic</a:t>
            </a:r>
            <a:r>
              <a:rPr lang="en-US" dirty="0" smtClean="0"/>
              <a:t> space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8393" y="1676400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56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Artificial Neural Network (ANN)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30009"/>
          </a:xfrm>
        </p:spPr>
        <p:txBody>
          <a:bodyPr/>
          <a:lstStyle/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Artificial intelligence (AI)</a:t>
            </a:r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Unsupervised learning algorithm</a:t>
            </a:r>
            <a:endParaRPr lang="en-US" dirty="0" smtClean="0"/>
          </a:p>
          <a:p>
            <a:pPr marL="633222" indent="-514350">
              <a:buFont typeface="+mj-lt"/>
              <a:buAutoNum type="alphaLcParenR"/>
            </a:pPr>
            <a:r>
              <a:rPr lang="en-US" dirty="0" smtClean="0"/>
              <a:t>Supervised </a:t>
            </a:r>
            <a:r>
              <a:rPr lang="en-US" dirty="0"/>
              <a:t>learning algorithm</a:t>
            </a:r>
          </a:p>
          <a:p>
            <a:pPr marL="633222" indent="-514350">
              <a:buFont typeface="+mj-lt"/>
              <a:buAutoNum type="alphaLcParenR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3657599"/>
            <a:ext cx="8229600" cy="2644409"/>
          </a:xfrm>
          <a:prstGeom prst="rect">
            <a:avLst/>
          </a:prstGeom>
        </p:spPr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Non-parametric, nonlinear regression for nominal DV’s; complex fitting</a:t>
            </a:r>
          </a:p>
          <a:p>
            <a:r>
              <a:rPr lang="en-US" dirty="0" smtClean="0"/>
              <a:t>Has it’s own terminology (nodes, layers, activation, etc.)</a:t>
            </a:r>
          </a:p>
          <a:p>
            <a:r>
              <a:rPr lang="en-US" dirty="0" smtClean="0"/>
              <a:t>Can have enormous numbers of parameters; thus the model is typically </a:t>
            </a:r>
            <a:r>
              <a:rPr lang="en-US" u="sng" dirty="0" smtClean="0"/>
              <a:t>incomprehensible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-178393" y="2625804"/>
            <a:ext cx="85792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olidFill>
                  <a:srgbClr val="92D050"/>
                </a:solidFill>
                <a:latin typeface="Lucida Sans Unicode"/>
                <a:cs typeface="Lucida Sans Unicode"/>
              </a:rPr>
              <a:t>▶</a:t>
            </a:r>
            <a:endParaRPr lang="en-US" sz="4400" dirty="0">
              <a:solidFill>
                <a:srgbClr val="92D050"/>
              </a:solidFill>
            </a:endParaRPr>
          </a:p>
        </p:txBody>
      </p:sp>
      <p:pic>
        <p:nvPicPr>
          <p:cNvPr id="1026" name="Picture 2" descr="https://upload.wikimedia.org/wikipedia/commons/thumb/4/46/Colored_neural_network.svg/300px-Colored_neural_network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388" y="1539970"/>
            <a:ext cx="1907412" cy="2295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72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188</TotalTime>
  <Words>711</Words>
  <Application>Microsoft Office PowerPoint</Application>
  <PresentationFormat>On-screen Show (4:3)</PresentationFormat>
  <Paragraphs>131</Paragraphs>
  <Slides>17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A machine learning "Rosetta Stone" for psychologists and psychometricians</vt:lpstr>
      <vt:lpstr>Why a “Rosette Stone”?</vt:lpstr>
      <vt:lpstr>Machine learning</vt:lpstr>
      <vt:lpstr>Big Data</vt:lpstr>
      <vt:lpstr>Supervised Learning</vt:lpstr>
      <vt:lpstr>K-fold Crossvalidation</vt:lpstr>
      <vt:lpstr>Features</vt:lpstr>
      <vt:lpstr>Co-occurrence Matrix</vt:lpstr>
      <vt:lpstr>Artificial Neural Network (ANN)</vt:lpstr>
      <vt:lpstr>Naïve Bayes</vt:lpstr>
      <vt:lpstr>One Hot Encoding</vt:lpstr>
      <vt:lpstr>Bagging</vt:lpstr>
      <vt:lpstr>Bagging example</vt:lpstr>
      <vt:lpstr>Boosting</vt:lpstr>
      <vt:lpstr>What new in data science?</vt:lpstr>
      <vt:lpstr>Thanks!</vt:lpstr>
      <vt:lpstr>Further reading… Wikipedia?!?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machine learning "Rosetta Stone" for psychologists and psychometricians</dc:title>
  <dc:creator>amead</dc:creator>
  <cp:lastModifiedBy>amead</cp:lastModifiedBy>
  <cp:revision>41</cp:revision>
  <dcterms:created xsi:type="dcterms:W3CDTF">2017-10-11T02:42:46Z</dcterms:created>
  <dcterms:modified xsi:type="dcterms:W3CDTF">2017-10-20T07:45:08Z</dcterms:modified>
</cp:coreProperties>
</file>